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Lst>
  <p:sldSz cx="18288000" cy="10287000"/>
  <p:notesSz cx="6858000" cy="9144000"/>
  <p:embeddedFontLst>
    <p:embeddedFont>
      <p:font typeface="League Gothic" charset="1" panose="00000500000000000000"/>
      <p:regular r:id="rId6"/>
    </p:embeddedFont>
    <p:embeddedFont>
      <p:font typeface="League Gothic Italics" charset="1" panose="000005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Kollektif" charset="1" panose="020B0604020101010102"/>
      <p:regular r:id="rId12"/>
    </p:embeddedFont>
    <p:embeddedFont>
      <p:font typeface="Kollektif Bold" charset="1" panose="020B0604020101010102"/>
      <p:regular r:id="rId13"/>
    </p:embeddedFont>
    <p:embeddedFont>
      <p:font typeface="Kollektif Italics" charset="1" panose="020B0604020101010102"/>
      <p:regular r:id="rId14"/>
    </p:embeddedFont>
    <p:embeddedFont>
      <p:font typeface="Kollektif Bold Italics" charset="1" panose="020B0604020101010102"/>
      <p:regular r:id="rId15"/>
    </p:embeddedFont>
    <p:embeddedFont>
      <p:font typeface="Tex Gyre Termes" charset="1" panose="00000500000000000000"/>
      <p:regular r:id="rId16"/>
    </p:embeddedFont>
    <p:embeddedFont>
      <p:font typeface="Tex Gyre Termes Bold" charset="1" panose="00000800000000000000"/>
      <p:regular r:id="rId17"/>
    </p:embeddedFont>
    <p:embeddedFont>
      <p:font typeface="Tex Gyre Termes Italics" charset="1" panose="00000500000000000000"/>
      <p:regular r:id="rId18"/>
    </p:embeddedFont>
    <p:embeddedFont>
      <p:font typeface="Tex Gyre Termes Bold Italics" charset="1" panose="00000800000000000000"/>
      <p:regular r:id="rId19"/>
    </p:embeddedFont>
    <p:embeddedFont>
      <p:font typeface="Tex Gyre Pagella" charset="1" panose="00000500000000000000"/>
      <p:regular r:id="rId20"/>
    </p:embeddedFont>
    <p:embeddedFont>
      <p:font typeface="Tex Gyre Pagella Bold" charset="1" panose="00000800000000000000"/>
      <p:regular r:id="rId21"/>
    </p:embeddedFont>
    <p:embeddedFont>
      <p:font typeface="Tex Gyre Pagella Italics" charset="1" panose="00000500000000000000"/>
      <p:regular r:id="rId22"/>
    </p:embeddedFont>
    <p:embeddedFont>
      <p:font typeface="Tex Gyre Pagella Bold Italics" charset="1" panose="000008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
      <p:font typeface="Canva Sans Medium" charset="1" panose="020B0603030501040103"/>
      <p:regular r:id="rId28"/>
    </p:embeddedFont>
    <p:embeddedFont>
      <p:font typeface="Canva Sans Medium Italics" charset="1" panose="020B06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gif"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true" flipV="false" rot="0">
            <a:off x="0" y="0"/>
            <a:ext cx="4240166" cy="10287000"/>
          </a:xfrm>
          <a:custGeom>
            <a:avLst/>
            <a:gdLst/>
            <a:ahLst/>
            <a:cxnLst/>
            <a:rect r="r" b="b" t="t" l="l"/>
            <a:pathLst>
              <a:path h="10287000" w="4240166">
                <a:moveTo>
                  <a:pt x="4240166" y="0"/>
                </a:moveTo>
                <a:lnTo>
                  <a:pt x="0" y="0"/>
                </a:lnTo>
                <a:lnTo>
                  <a:pt x="0" y="10287000"/>
                </a:lnTo>
                <a:lnTo>
                  <a:pt x="4240166" y="10287000"/>
                </a:lnTo>
                <a:lnTo>
                  <a:pt x="4240166" y="0"/>
                </a:lnTo>
                <a:close/>
              </a:path>
            </a:pathLst>
          </a:custGeom>
          <a:blipFill>
            <a:blip r:embed="rId3"/>
            <a:stretch>
              <a:fillRect l="-2349" t="0" r="-34298" b="0"/>
            </a:stretch>
          </a:blipFill>
        </p:spPr>
      </p:sp>
      <p:sp>
        <p:nvSpPr>
          <p:cNvPr name="Freeform 4" id="4"/>
          <p:cNvSpPr/>
          <p:nvPr/>
        </p:nvSpPr>
        <p:spPr>
          <a:xfrm flipH="false" flipV="false" rot="0">
            <a:off x="11558622" y="-408758"/>
            <a:ext cx="4240166" cy="10695758"/>
          </a:xfrm>
          <a:custGeom>
            <a:avLst/>
            <a:gdLst/>
            <a:ahLst/>
            <a:cxnLst/>
            <a:rect r="r" b="b" t="t" l="l"/>
            <a:pathLst>
              <a:path h="10695758" w="4240166">
                <a:moveTo>
                  <a:pt x="0" y="0"/>
                </a:moveTo>
                <a:lnTo>
                  <a:pt x="4240166" y="0"/>
                </a:lnTo>
                <a:lnTo>
                  <a:pt x="4240166" y="10695758"/>
                </a:lnTo>
                <a:lnTo>
                  <a:pt x="0" y="10695758"/>
                </a:lnTo>
                <a:lnTo>
                  <a:pt x="0" y="0"/>
                </a:lnTo>
                <a:close/>
              </a:path>
            </a:pathLst>
          </a:custGeom>
          <a:blipFill>
            <a:blip r:embed="rId3"/>
            <a:stretch>
              <a:fillRect l="-4429" t="0" r="-37647" b="0"/>
            </a:stretch>
          </a:blipFill>
        </p:spPr>
      </p:sp>
      <p:sp>
        <p:nvSpPr>
          <p:cNvPr name="Freeform 5" id="5"/>
          <p:cNvSpPr/>
          <p:nvPr/>
        </p:nvSpPr>
        <p:spPr>
          <a:xfrm flipH="true" flipV="false" rot="0">
            <a:off x="7400934" y="0"/>
            <a:ext cx="4157689" cy="10287000"/>
          </a:xfrm>
          <a:custGeom>
            <a:avLst/>
            <a:gdLst/>
            <a:ahLst/>
            <a:cxnLst/>
            <a:rect r="r" b="b" t="t" l="l"/>
            <a:pathLst>
              <a:path h="10287000" w="4157689">
                <a:moveTo>
                  <a:pt x="4157688" y="0"/>
                </a:moveTo>
                <a:lnTo>
                  <a:pt x="0" y="0"/>
                </a:lnTo>
                <a:lnTo>
                  <a:pt x="0" y="10287000"/>
                </a:lnTo>
                <a:lnTo>
                  <a:pt x="4157688" y="10287000"/>
                </a:lnTo>
                <a:lnTo>
                  <a:pt x="4157688" y="0"/>
                </a:lnTo>
                <a:close/>
              </a:path>
            </a:pathLst>
          </a:custGeom>
          <a:blipFill>
            <a:blip r:embed="rId3"/>
            <a:stretch>
              <a:fillRect l="-6561" t="-4425" r="-41080" b="-1519"/>
            </a:stretch>
          </a:blipFill>
        </p:spPr>
      </p:sp>
      <p:sp>
        <p:nvSpPr>
          <p:cNvPr name="Freeform 6" id="6"/>
          <p:cNvSpPr/>
          <p:nvPr/>
        </p:nvSpPr>
        <p:spPr>
          <a:xfrm flipH="false" flipV="false" rot="0">
            <a:off x="3828430" y="-59144"/>
            <a:ext cx="4249952" cy="10346144"/>
          </a:xfrm>
          <a:custGeom>
            <a:avLst/>
            <a:gdLst/>
            <a:ahLst/>
            <a:cxnLst/>
            <a:rect r="r" b="b" t="t" l="l"/>
            <a:pathLst>
              <a:path h="10346144" w="4249952">
                <a:moveTo>
                  <a:pt x="0" y="0"/>
                </a:moveTo>
                <a:lnTo>
                  <a:pt x="4249952" y="0"/>
                </a:lnTo>
                <a:lnTo>
                  <a:pt x="4249952" y="10346144"/>
                </a:lnTo>
                <a:lnTo>
                  <a:pt x="0" y="10346144"/>
                </a:lnTo>
                <a:lnTo>
                  <a:pt x="0" y="0"/>
                </a:lnTo>
                <a:close/>
              </a:path>
            </a:pathLst>
          </a:custGeom>
          <a:blipFill>
            <a:blip r:embed="rId3"/>
            <a:stretch>
              <a:fillRect l="-2529" t="0" r="-34587" b="0"/>
            </a:stretch>
          </a:blipFill>
        </p:spPr>
      </p:sp>
      <p:sp>
        <p:nvSpPr>
          <p:cNvPr name="Freeform 7" id="7"/>
          <p:cNvSpPr/>
          <p:nvPr/>
        </p:nvSpPr>
        <p:spPr>
          <a:xfrm flipH="true" flipV="false" rot="0">
            <a:off x="15024152" y="-408758"/>
            <a:ext cx="4408650" cy="10695758"/>
          </a:xfrm>
          <a:custGeom>
            <a:avLst/>
            <a:gdLst/>
            <a:ahLst/>
            <a:cxnLst/>
            <a:rect r="r" b="b" t="t" l="l"/>
            <a:pathLst>
              <a:path h="10695758" w="4408650">
                <a:moveTo>
                  <a:pt x="4408650" y="0"/>
                </a:moveTo>
                <a:lnTo>
                  <a:pt x="0" y="0"/>
                </a:lnTo>
                <a:lnTo>
                  <a:pt x="0" y="10695758"/>
                </a:lnTo>
                <a:lnTo>
                  <a:pt x="4408650" y="10695758"/>
                </a:lnTo>
                <a:lnTo>
                  <a:pt x="4408650" y="0"/>
                </a:lnTo>
                <a:close/>
              </a:path>
            </a:pathLst>
          </a:custGeom>
          <a:blipFill>
            <a:blip r:embed="rId3"/>
            <a:stretch>
              <a:fillRect l="-2349" t="0" r="-34298" b="0"/>
            </a:stretch>
          </a:blipFill>
        </p:spPr>
      </p:sp>
      <p:sp>
        <p:nvSpPr>
          <p:cNvPr name="TextBox 8" id="8"/>
          <p:cNvSpPr txBox="true"/>
          <p:nvPr/>
        </p:nvSpPr>
        <p:spPr>
          <a:xfrm rot="0">
            <a:off x="884085" y="4259759"/>
            <a:ext cx="16132708" cy="1677917"/>
          </a:xfrm>
          <a:prstGeom prst="rect">
            <a:avLst/>
          </a:prstGeom>
        </p:spPr>
        <p:txBody>
          <a:bodyPr anchor="t" rtlCol="false" tIns="0" lIns="0" bIns="0" rIns="0">
            <a:spAutoFit/>
          </a:bodyPr>
          <a:lstStyle/>
          <a:p>
            <a:pPr algn="just">
              <a:lnSpc>
                <a:spcPts val="6741"/>
              </a:lnSpc>
            </a:pPr>
            <a:r>
              <a:rPr lang="en-US" sz="4815">
                <a:solidFill>
                  <a:srgbClr val="000000"/>
                </a:solidFill>
                <a:latin typeface="Tex Gyre Pagella Bold"/>
              </a:rPr>
              <a:t>REFLECT ON  PRODUCTIVITY DURING RAMADAN </a:t>
            </a:r>
          </a:p>
          <a:p>
            <a:pPr algn="ctr">
              <a:lnSpc>
                <a:spcPts val="6741"/>
              </a:lnSpc>
              <a:spcBef>
                <a:spcPct val="0"/>
              </a:spcBef>
            </a:pPr>
            <a:r>
              <a:rPr lang="en-US" sz="4815">
                <a:solidFill>
                  <a:srgbClr val="000000"/>
                </a:solidFill>
                <a:latin typeface="Tex Gyre Pagella Bold"/>
              </a:rPr>
              <a:t> : UNDERSTANDING PERSONAL BEHAVIOR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4C9B8"/>
        </a:solidFill>
      </p:bgPr>
    </p:bg>
    <p:spTree>
      <p:nvGrpSpPr>
        <p:cNvPr id="1" name=""/>
        <p:cNvGrpSpPr/>
        <p:nvPr/>
      </p:nvGrpSpPr>
      <p:grpSpPr>
        <a:xfrm>
          <a:off x="0" y="0"/>
          <a:ext cx="0" cy="0"/>
          <a:chOff x="0" y="0"/>
          <a:chExt cx="0" cy="0"/>
        </a:xfrm>
      </p:grpSpPr>
      <p:sp>
        <p:nvSpPr>
          <p:cNvPr name="Freeform 2" id="2"/>
          <p:cNvSpPr/>
          <p:nvPr/>
        </p:nvSpPr>
        <p:spPr>
          <a:xfrm flipH="false" flipV="false" rot="0">
            <a:off x="16015524" y="-1028700"/>
            <a:ext cx="61722" cy="4114800"/>
          </a:xfrm>
          <a:custGeom>
            <a:avLst/>
            <a:gdLst/>
            <a:ahLst/>
            <a:cxnLst/>
            <a:rect r="r" b="b" t="t" l="l"/>
            <a:pathLst>
              <a:path h="4114800" w="61722">
                <a:moveTo>
                  <a:pt x="0" y="0"/>
                </a:moveTo>
                <a:lnTo>
                  <a:pt x="61722" y="0"/>
                </a:lnTo>
                <a:lnTo>
                  <a:pt x="617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3987686" y="2698940"/>
            <a:ext cx="4179121" cy="4162797"/>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4149" r="223" b="-20849"/>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D4C9B8"/>
            </a:solidFill>
          </p:spPr>
        </p:sp>
      </p:grpSp>
      <p:sp>
        <p:nvSpPr>
          <p:cNvPr name="Freeform 6" id="6"/>
          <p:cNvSpPr/>
          <p:nvPr/>
        </p:nvSpPr>
        <p:spPr>
          <a:xfrm flipH="false" flipV="false" rot="0">
            <a:off x="11779644" y="6186182"/>
            <a:ext cx="3924955" cy="4432006"/>
          </a:xfrm>
          <a:custGeom>
            <a:avLst/>
            <a:gdLst/>
            <a:ahLst/>
            <a:cxnLst/>
            <a:rect r="r" b="b" t="t" l="l"/>
            <a:pathLst>
              <a:path h="4432006" w="3924955">
                <a:moveTo>
                  <a:pt x="0" y="0"/>
                </a:moveTo>
                <a:lnTo>
                  <a:pt x="3924954" y="0"/>
                </a:lnTo>
                <a:lnTo>
                  <a:pt x="3924954" y="4432007"/>
                </a:lnTo>
                <a:lnTo>
                  <a:pt x="0" y="4432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516738" y="6489406"/>
            <a:ext cx="2650069" cy="3825559"/>
          </a:xfrm>
          <a:custGeom>
            <a:avLst/>
            <a:gdLst/>
            <a:ahLst/>
            <a:cxnLst/>
            <a:rect r="r" b="b" t="t" l="l"/>
            <a:pathLst>
              <a:path h="3825559" w="2650069">
                <a:moveTo>
                  <a:pt x="0" y="0"/>
                </a:moveTo>
                <a:lnTo>
                  <a:pt x="2650069" y="0"/>
                </a:lnTo>
                <a:lnTo>
                  <a:pt x="2650069" y="3825559"/>
                </a:lnTo>
                <a:lnTo>
                  <a:pt x="0" y="3825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615814" y="857250"/>
            <a:ext cx="12938447" cy="5724982"/>
          </a:xfrm>
          <a:prstGeom prst="rect">
            <a:avLst/>
          </a:prstGeom>
        </p:spPr>
        <p:txBody>
          <a:bodyPr anchor="t" rtlCol="false" tIns="0" lIns="0" bIns="0" rIns="0">
            <a:spAutoFit/>
          </a:bodyPr>
          <a:lstStyle/>
          <a:p>
            <a:pPr>
              <a:lnSpc>
                <a:spcPts val="9805"/>
              </a:lnSpc>
            </a:pPr>
          </a:p>
          <a:p>
            <a:pPr marL="908938" indent="-454469" lvl="1">
              <a:lnSpc>
                <a:spcPts val="5893"/>
              </a:lnSpc>
              <a:buFont typeface="Arial"/>
              <a:buChar char="•"/>
            </a:pPr>
            <a:r>
              <a:rPr lang="en-US" sz="4209">
                <a:solidFill>
                  <a:srgbClr val="000000"/>
                </a:solidFill>
                <a:latin typeface="Tex Gyre Pagella"/>
              </a:rPr>
              <a:t>Ramadan is a sacred month observed by Muslims worldwide</a:t>
            </a:r>
          </a:p>
          <a:p>
            <a:pPr>
              <a:lnSpc>
                <a:spcPts val="5893"/>
              </a:lnSpc>
            </a:pPr>
          </a:p>
          <a:p>
            <a:pPr marL="908938" indent="-454469" lvl="1">
              <a:lnSpc>
                <a:spcPts val="5893"/>
              </a:lnSpc>
              <a:buFont typeface="Arial"/>
              <a:buChar char="•"/>
            </a:pPr>
            <a:r>
              <a:rPr lang="en-US" sz="4209">
                <a:solidFill>
                  <a:srgbClr val="000000"/>
                </a:solidFill>
                <a:latin typeface="Tex Gyre Pagella"/>
              </a:rPr>
              <a:t>It is characterized by fasting , prayer, spiritual growth and act of charity .</a:t>
            </a:r>
          </a:p>
          <a:p>
            <a:pPr>
              <a:lnSpc>
                <a:spcPts val="5893"/>
              </a:lnSpc>
            </a:pPr>
          </a:p>
        </p:txBody>
      </p:sp>
      <p:sp>
        <p:nvSpPr>
          <p:cNvPr name="TextBox 9" id="9"/>
          <p:cNvSpPr txBox="true"/>
          <p:nvPr/>
        </p:nvSpPr>
        <p:spPr>
          <a:xfrm rot="0">
            <a:off x="8347930" y="-264292"/>
            <a:ext cx="9363218" cy="270831"/>
          </a:xfrm>
          <a:prstGeom prst="rect">
            <a:avLst/>
          </a:prstGeom>
        </p:spPr>
        <p:txBody>
          <a:bodyPr anchor="t" rtlCol="false" tIns="0" lIns="0" bIns="0" rIns="0">
            <a:spAutoFit/>
          </a:bodyPr>
          <a:lstStyle/>
          <a:p>
            <a:pPr algn="ctr">
              <a:lnSpc>
                <a:spcPts val="2244"/>
              </a:lnSpc>
            </a:pPr>
            <a:r>
              <a:rPr lang="en-US" sz="1603">
                <a:solidFill>
                  <a:srgbClr val="000000"/>
                </a:solidFill>
                <a:latin typeface="Canva Sans"/>
              </a:rPr>
              <a:t>n.</a:t>
            </a:r>
          </a:p>
        </p:txBody>
      </p:sp>
      <p:sp>
        <p:nvSpPr>
          <p:cNvPr name="TextBox 10" id="10"/>
          <p:cNvSpPr txBox="true"/>
          <p:nvPr/>
        </p:nvSpPr>
        <p:spPr>
          <a:xfrm rot="0">
            <a:off x="3157554" y="467729"/>
            <a:ext cx="11180824" cy="1218918"/>
          </a:xfrm>
          <a:prstGeom prst="rect">
            <a:avLst/>
          </a:prstGeom>
        </p:spPr>
        <p:txBody>
          <a:bodyPr anchor="t" rtlCol="false" tIns="0" lIns="0" bIns="0" rIns="0">
            <a:spAutoFit/>
          </a:bodyPr>
          <a:lstStyle/>
          <a:p>
            <a:pPr algn="ctr">
              <a:lnSpc>
                <a:spcPts val="9978"/>
              </a:lnSpc>
            </a:pPr>
            <a:r>
              <a:rPr lang="en-US" sz="7127">
                <a:solidFill>
                  <a:srgbClr val="000000"/>
                </a:solidFill>
                <a:latin typeface="Canva Sans Bold"/>
              </a:rPr>
              <a:t>INTRODUCTION </a:t>
            </a:r>
          </a:p>
        </p:txBody>
      </p:sp>
      <p:sp>
        <p:nvSpPr>
          <p:cNvPr name="TextBox 11" id="11"/>
          <p:cNvSpPr txBox="true"/>
          <p:nvPr/>
        </p:nvSpPr>
        <p:spPr>
          <a:xfrm rot="0">
            <a:off x="615814" y="6496507"/>
            <a:ext cx="10357041" cy="3084840"/>
          </a:xfrm>
          <a:prstGeom prst="rect">
            <a:avLst/>
          </a:prstGeom>
        </p:spPr>
        <p:txBody>
          <a:bodyPr anchor="t" rtlCol="false" tIns="0" lIns="0" bIns="0" rIns="0">
            <a:spAutoFit/>
          </a:bodyPr>
          <a:lstStyle/>
          <a:p>
            <a:pPr algn="l" marL="950141" indent="-475070" lvl="1">
              <a:lnSpc>
                <a:spcPts val="6161"/>
              </a:lnSpc>
              <a:spcBef>
                <a:spcPct val="0"/>
              </a:spcBef>
              <a:buFont typeface="Arial"/>
              <a:buChar char="•"/>
            </a:pPr>
            <a:r>
              <a:rPr lang="en-US" sz="4400" strike="noStrike" u="none">
                <a:solidFill>
                  <a:srgbClr val="000000"/>
                </a:solidFill>
                <a:latin typeface="Tex Gyre Termes"/>
              </a:rPr>
              <a:t>Beyond its religious significance, Ramadan has a noticeable changes on Muslims' daily routines, behaviors, and productivity.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4C9B8"/>
        </a:solidFill>
      </p:bgPr>
    </p:bg>
    <p:spTree>
      <p:nvGrpSpPr>
        <p:cNvPr id="1" name=""/>
        <p:cNvGrpSpPr/>
        <p:nvPr/>
      </p:nvGrpSpPr>
      <p:grpSpPr>
        <a:xfrm>
          <a:off x="0" y="0"/>
          <a:ext cx="0" cy="0"/>
          <a:chOff x="0" y="0"/>
          <a:chExt cx="0" cy="0"/>
        </a:xfrm>
      </p:grpSpPr>
      <p:sp>
        <p:nvSpPr>
          <p:cNvPr name="Freeform 2" id="2"/>
          <p:cNvSpPr/>
          <p:nvPr/>
        </p:nvSpPr>
        <p:spPr>
          <a:xfrm flipH="false" flipV="false" rot="0">
            <a:off x="15323183" y="5796025"/>
            <a:ext cx="4298577" cy="6677311"/>
          </a:xfrm>
          <a:custGeom>
            <a:avLst/>
            <a:gdLst/>
            <a:ahLst/>
            <a:cxnLst/>
            <a:rect r="r" b="b" t="t" l="l"/>
            <a:pathLst>
              <a:path h="6677311" w="4298577">
                <a:moveTo>
                  <a:pt x="0" y="0"/>
                </a:moveTo>
                <a:lnTo>
                  <a:pt x="4298577" y="0"/>
                </a:lnTo>
                <a:lnTo>
                  <a:pt x="4298577" y="6677311"/>
                </a:lnTo>
                <a:lnTo>
                  <a:pt x="0" y="6677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98984" y="6172200"/>
            <a:ext cx="4047934" cy="4114800"/>
          </a:xfrm>
          <a:custGeom>
            <a:avLst/>
            <a:gdLst/>
            <a:ahLst/>
            <a:cxnLst/>
            <a:rect r="r" b="b" t="t" l="l"/>
            <a:pathLst>
              <a:path h="4114800" w="4047934">
                <a:moveTo>
                  <a:pt x="0" y="0"/>
                </a:moveTo>
                <a:lnTo>
                  <a:pt x="4047935" y="0"/>
                </a:lnTo>
                <a:lnTo>
                  <a:pt x="40479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48002" y="6780685"/>
            <a:ext cx="3011174" cy="4677489"/>
          </a:xfrm>
          <a:custGeom>
            <a:avLst/>
            <a:gdLst/>
            <a:ahLst/>
            <a:cxnLst/>
            <a:rect r="r" b="b" t="t" l="l"/>
            <a:pathLst>
              <a:path h="4677489" w="3011174">
                <a:moveTo>
                  <a:pt x="0" y="0"/>
                </a:moveTo>
                <a:lnTo>
                  <a:pt x="3011174" y="0"/>
                </a:lnTo>
                <a:lnTo>
                  <a:pt x="3011174" y="4677489"/>
                </a:lnTo>
                <a:lnTo>
                  <a:pt x="0" y="4677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991263" y="75"/>
            <a:ext cx="4461421" cy="1028625"/>
          </a:xfrm>
          <a:prstGeom prst="rect">
            <a:avLst/>
          </a:prstGeom>
        </p:spPr>
        <p:txBody>
          <a:bodyPr anchor="t" rtlCol="false" tIns="0" lIns="0" bIns="0" rIns="0">
            <a:spAutoFit/>
          </a:bodyPr>
          <a:lstStyle/>
          <a:p>
            <a:pPr algn="ctr">
              <a:lnSpc>
                <a:spcPts val="8404"/>
              </a:lnSpc>
            </a:pPr>
            <a:r>
              <a:rPr lang="en-US" sz="6002">
                <a:solidFill>
                  <a:srgbClr val="000000"/>
                </a:solidFill>
                <a:latin typeface="Canva Sans Bold"/>
              </a:rPr>
              <a:t>OBJECTIVE</a:t>
            </a:r>
          </a:p>
        </p:txBody>
      </p:sp>
      <p:sp>
        <p:nvSpPr>
          <p:cNvPr name="TextBox 6" id="6"/>
          <p:cNvSpPr txBox="true"/>
          <p:nvPr/>
        </p:nvSpPr>
        <p:spPr>
          <a:xfrm rot="0">
            <a:off x="0" y="878418"/>
            <a:ext cx="17922787" cy="4265082"/>
          </a:xfrm>
          <a:prstGeom prst="rect">
            <a:avLst/>
          </a:prstGeom>
        </p:spPr>
        <p:txBody>
          <a:bodyPr anchor="t" rtlCol="false" tIns="0" lIns="0" bIns="0" rIns="0">
            <a:spAutoFit/>
          </a:bodyPr>
          <a:lstStyle/>
          <a:p>
            <a:pPr algn="just" marL="746665" indent="-373333" lvl="1">
              <a:lnSpc>
                <a:spcPts val="4841"/>
              </a:lnSpc>
              <a:buFont typeface="Arial"/>
              <a:buChar char="•"/>
            </a:pPr>
            <a:r>
              <a:rPr lang="en-US" sz="3458">
                <a:solidFill>
                  <a:srgbClr val="000000"/>
                </a:solidFill>
                <a:latin typeface="Arimo"/>
              </a:rPr>
              <a:t>Analyzing personal productivity patterns during the month of Ramadan helps to understand how people manage their time, handle tasks, and energy levels while fasting.</a:t>
            </a:r>
          </a:p>
          <a:p>
            <a:pPr algn="just">
              <a:lnSpc>
                <a:spcPts val="4841"/>
              </a:lnSpc>
            </a:pPr>
          </a:p>
          <a:p>
            <a:pPr algn="just" marL="746665" indent="-373333" lvl="1">
              <a:lnSpc>
                <a:spcPts val="4841"/>
              </a:lnSpc>
              <a:buFont typeface="Arial"/>
              <a:buChar char="•"/>
            </a:pPr>
            <a:r>
              <a:rPr lang="en-US" sz="3458">
                <a:solidFill>
                  <a:srgbClr val="000000"/>
                </a:solidFill>
                <a:latin typeface="Arimo"/>
              </a:rPr>
              <a:t> Additionally, various factors such as - Sleep patterns, Routine Disruption, Mental focus, Time management affect individuals' ability to maintain efficiency and effectiveness in their daily activities. </a:t>
            </a:r>
          </a:p>
        </p:txBody>
      </p:sp>
      <p:sp>
        <p:nvSpPr>
          <p:cNvPr name="TextBox 7" id="7"/>
          <p:cNvSpPr txBox="true"/>
          <p:nvPr/>
        </p:nvSpPr>
        <p:spPr>
          <a:xfrm rot="0">
            <a:off x="-127949" y="5497262"/>
            <a:ext cx="17441907" cy="4789738"/>
          </a:xfrm>
          <a:prstGeom prst="rect">
            <a:avLst/>
          </a:prstGeom>
        </p:spPr>
        <p:txBody>
          <a:bodyPr anchor="t" rtlCol="false" tIns="0" lIns="0" bIns="0" rIns="0">
            <a:spAutoFit/>
          </a:bodyPr>
          <a:lstStyle/>
          <a:p>
            <a:pPr algn="just">
              <a:lnSpc>
                <a:spcPts val="4798"/>
              </a:lnSpc>
              <a:spcBef>
                <a:spcPct val="0"/>
              </a:spcBef>
            </a:pPr>
          </a:p>
          <a:p>
            <a:pPr algn="just" marL="740026" indent="-370013" lvl="1">
              <a:lnSpc>
                <a:spcPts val="4798"/>
              </a:lnSpc>
              <a:spcBef>
                <a:spcPct val="0"/>
              </a:spcBef>
              <a:buFont typeface="Arial"/>
              <a:buChar char="•"/>
            </a:pPr>
            <a:r>
              <a:rPr lang="en-US" sz="3427">
                <a:solidFill>
                  <a:srgbClr val="000000"/>
                </a:solidFill>
                <a:latin typeface="Arimo"/>
              </a:rPr>
              <a:t>During Ramadan, “Self-reflection” means thinking about your actions and behavior to become a better person. It's like looking at yourself in a mirror and seeing what you can improve. </a:t>
            </a:r>
          </a:p>
          <a:p>
            <a:pPr algn="just">
              <a:lnSpc>
                <a:spcPts val="4798"/>
              </a:lnSpc>
              <a:spcBef>
                <a:spcPct val="0"/>
              </a:spcBef>
            </a:pPr>
          </a:p>
          <a:p>
            <a:pPr algn="just" marL="740026" indent="-370013" lvl="1">
              <a:lnSpc>
                <a:spcPts val="4798"/>
              </a:lnSpc>
              <a:spcBef>
                <a:spcPct val="0"/>
              </a:spcBef>
              <a:buFont typeface="Arial"/>
              <a:buChar char="•"/>
            </a:pPr>
            <a:r>
              <a:rPr lang="en-US" sz="3427">
                <a:solidFill>
                  <a:srgbClr val="000000"/>
                </a:solidFill>
                <a:latin typeface="Arimo"/>
              </a:rPr>
              <a:t>Observing personal behavior during Ramadan means paying attention to how you act and interact with others, with the goal of being more mindful and considerate.</a:t>
            </a:r>
          </a:p>
          <a:p>
            <a:pPr algn="just">
              <a:lnSpc>
                <a:spcPts val="4798"/>
              </a:lnSpc>
              <a:spcBef>
                <a:spcPct val="0"/>
              </a:spcBef>
            </a:pPr>
          </a:p>
        </p:txBody>
      </p:sp>
      <p:sp>
        <p:nvSpPr>
          <p:cNvPr name="TextBox 8" id="8"/>
          <p:cNvSpPr txBox="true"/>
          <p:nvPr/>
        </p:nvSpPr>
        <p:spPr>
          <a:xfrm rot="0">
            <a:off x="5807236" y="4767399"/>
            <a:ext cx="6308316" cy="1028625"/>
          </a:xfrm>
          <a:prstGeom prst="rect">
            <a:avLst/>
          </a:prstGeom>
        </p:spPr>
        <p:txBody>
          <a:bodyPr anchor="t" rtlCol="false" tIns="0" lIns="0" bIns="0" rIns="0">
            <a:spAutoFit/>
          </a:bodyPr>
          <a:lstStyle/>
          <a:p>
            <a:pPr algn="ctr">
              <a:lnSpc>
                <a:spcPts val="8404"/>
              </a:lnSpc>
            </a:pPr>
            <a:r>
              <a:rPr lang="en-US" sz="6002">
                <a:solidFill>
                  <a:srgbClr val="000000"/>
                </a:solidFill>
                <a:latin typeface="Canva Sans Bold"/>
              </a:rPr>
              <a:t>METHODOLOGY</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D4C9B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45398" y="2000973"/>
          <a:ext cx="17797203" cy="8003830"/>
        </p:xfrm>
        <a:graphic>
          <a:graphicData uri="http://schemas.openxmlformats.org/drawingml/2006/table">
            <a:tbl>
              <a:tblPr/>
              <a:tblGrid>
                <a:gridCol w="5028236"/>
                <a:gridCol w="5030338"/>
                <a:gridCol w="7738629"/>
              </a:tblGrid>
              <a:tr h="1304440">
                <a:tc>
                  <a:txBody>
                    <a:bodyPr anchor="t" rtlCol="false"/>
                    <a:lstStyle/>
                    <a:p>
                      <a:pPr algn="ctr">
                        <a:lnSpc>
                          <a:spcPts val="4484"/>
                        </a:lnSpc>
                        <a:defRPr/>
                      </a:pPr>
                      <a:r>
                        <a:rPr lang="en-US" sz="3203">
                          <a:solidFill>
                            <a:srgbClr val="5E17EB"/>
                          </a:solidFill>
                          <a:latin typeface="Canva Sans Bold"/>
                        </a:rPr>
                        <a:t>Aspect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4"/>
                        </a:lnSpc>
                        <a:defRPr/>
                      </a:pPr>
                      <a:r>
                        <a:rPr lang="en-US" sz="3203">
                          <a:solidFill>
                            <a:srgbClr val="5E17EB"/>
                          </a:solidFill>
                          <a:latin typeface="Canva Sans Bold"/>
                        </a:rPr>
                        <a:t>Other months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4"/>
                        </a:lnSpc>
                        <a:defRPr/>
                      </a:pPr>
                      <a:r>
                        <a:rPr lang="en-US" sz="3203">
                          <a:solidFill>
                            <a:srgbClr val="5E17EB"/>
                          </a:solidFill>
                          <a:latin typeface="Canva Sans Bold"/>
                        </a:rPr>
                        <a:t>During Ramadan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56">
                <a:tc>
                  <a:txBody>
                    <a:bodyPr anchor="t" rtlCol="false"/>
                    <a:lstStyle/>
                    <a:p>
                      <a:pPr algn="ctr">
                        <a:lnSpc>
                          <a:spcPts val="3784"/>
                        </a:lnSpc>
                        <a:defRPr/>
                      </a:pPr>
                      <a:r>
                        <a:rPr lang="en-US" sz="2703">
                          <a:solidFill>
                            <a:srgbClr val="000000"/>
                          </a:solidFill>
                          <a:latin typeface="Canva Sans Bold"/>
                        </a:rPr>
                        <a:t>Productivity level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Normal </a:t>
                      </a:r>
                      <a:r>
                        <a:rPr lang="en-US" sz="2703">
                          <a:solidFill>
                            <a:srgbClr val="000000"/>
                          </a:solidFill>
                          <a:latin typeface="Canva Sans"/>
                        </a:rPr>
                        <a:t>to high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Normal </a:t>
                      </a:r>
                      <a:r>
                        <a:rPr lang="en-US" sz="2703">
                          <a:solidFill>
                            <a:srgbClr val="000000"/>
                          </a:solidFill>
                          <a:latin typeface="Canva Sans"/>
                        </a:rPr>
                        <a:t>to low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56">
                <a:tc>
                  <a:txBody>
                    <a:bodyPr anchor="t" rtlCol="false"/>
                    <a:lstStyle/>
                    <a:p>
                      <a:pPr algn="ctr">
                        <a:lnSpc>
                          <a:spcPts val="3784"/>
                        </a:lnSpc>
                        <a:defRPr/>
                      </a:pPr>
                      <a:r>
                        <a:rPr lang="en-US" sz="2703">
                          <a:solidFill>
                            <a:srgbClr val="000000"/>
                          </a:solidFill>
                          <a:latin typeface="Canva Sans Bold"/>
                        </a:rPr>
                        <a:t>Energy levels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Generally stable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Up and down due to fasting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56">
                <a:tc>
                  <a:txBody>
                    <a:bodyPr anchor="t" rtlCol="false"/>
                    <a:lstStyle/>
                    <a:p>
                      <a:pPr algn="ctr">
                        <a:lnSpc>
                          <a:spcPts val="3784"/>
                        </a:lnSpc>
                        <a:defRPr/>
                      </a:pPr>
                      <a:r>
                        <a:rPr lang="en-US" sz="2703">
                          <a:solidFill>
                            <a:srgbClr val="000000"/>
                          </a:solidFill>
                          <a:latin typeface="Canva Sans Bold"/>
                        </a:rPr>
                        <a:t>Focus and concentration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Generally stable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Decrease due to hunger and fatigue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56">
                <a:tc>
                  <a:txBody>
                    <a:bodyPr anchor="t" rtlCol="false"/>
                    <a:lstStyle/>
                    <a:p>
                      <a:pPr algn="ctr">
                        <a:lnSpc>
                          <a:spcPts val="3784"/>
                        </a:lnSpc>
                        <a:defRPr/>
                      </a:pPr>
                      <a:r>
                        <a:rPr lang="en-US" sz="2703">
                          <a:solidFill>
                            <a:srgbClr val="000000"/>
                          </a:solidFill>
                          <a:latin typeface="Canva Sans Bold"/>
                        </a:rPr>
                        <a:t>Work hours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Regular </a:t>
                      </a:r>
                      <a:r>
                        <a:rPr lang="en-US" sz="2703">
                          <a:solidFill>
                            <a:srgbClr val="000000"/>
                          </a:solidFill>
                          <a:latin typeface="Canva Sans"/>
                        </a:rPr>
                        <a:t>working hours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Adjusted for fasting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56">
                <a:tc>
                  <a:txBody>
                    <a:bodyPr anchor="t" rtlCol="false"/>
                    <a:lstStyle/>
                    <a:p>
                      <a:pPr algn="ctr">
                        <a:lnSpc>
                          <a:spcPts val="3784"/>
                        </a:lnSpc>
                        <a:defRPr/>
                      </a:pPr>
                      <a:r>
                        <a:rPr lang="en-US" sz="2703">
                          <a:solidFill>
                            <a:srgbClr val="000000"/>
                          </a:solidFill>
                          <a:latin typeface="Canva Sans Bold"/>
                        </a:rPr>
                        <a:t>Task completion 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Normal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 Slower due to reduced energy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56">
                <a:tc>
                  <a:txBody>
                    <a:bodyPr anchor="t" rtlCol="false"/>
                    <a:lstStyle/>
                    <a:p>
                      <a:pPr algn="ctr">
                        <a:lnSpc>
                          <a:spcPts val="3784"/>
                        </a:lnSpc>
                        <a:defRPr/>
                      </a:pPr>
                      <a:r>
                        <a:rPr lang="en-US" sz="2703">
                          <a:solidFill>
                            <a:srgbClr val="000000"/>
                          </a:solidFill>
                          <a:latin typeface="Canva Sans Bold"/>
                        </a:rPr>
                        <a:t>Social interactions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Unaffected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Adjusted for religious activities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56">
                <a:tc>
                  <a:txBody>
                    <a:bodyPr anchor="t" rtlCol="false"/>
                    <a:lstStyle/>
                    <a:p>
                      <a:pPr algn="ctr">
                        <a:lnSpc>
                          <a:spcPts val="3644"/>
                        </a:lnSpc>
                        <a:defRPr/>
                      </a:pPr>
                      <a:r>
                        <a:rPr lang="en-US" sz="2603">
                          <a:solidFill>
                            <a:srgbClr val="000000"/>
                          </a:solidFill>
                          <a:latin typeface="Canva Sans Bold"/>
                        </a:rPr>
                        <a:t>Stress levels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4"/>
                        </a:lnSpc>
                        <a:defRPr/>
                      </a:pPr>
                      <a:r>
                        <a:rPr lang="en-US" sz="2703">
                          <a:solidFill>
                            <a:srgbClr val="000000"/>
                          </a:solidFill>
                          <a:latin typeface="Canva Sans"/>
                        </a:rPr>
                        <a:t>Manageable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504"/>
                        </a:lnSpc>
                        <a:defRPr/>
                      </a:pPr>
                      <a:r>
                        <a:rPr lang="en-US" sz="2503">
                          <a:solidFill>
                            <a:srgbClr val="000000"/>
                          </a:solidFill>
                          <a:latin typeface="Canva Sans"/>
                        </a:rPr>
                        <a:t> Increase due to fasting and changes in routine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0" y="253993"/>
            <a:ext cx="17259300" cy="1463689"/>
          </a:xfrm>
          <a:prstGeom prst="rect">
            <a:avLst/>
          </a:prstGeom>
        </p:spPr>
        <p:txBody>
          <a:bodyPr anchor="t" rtlCol="false" tIns="0" lIns="0" bIns="0" rIns="0">
            <a:spAutoFit/>
          </a:bodyPr>
          <a:lstStyle/>
          <a:p>
            <a:pPr algn="ctr">
              <a:lnSpc>
                <a:spcPts val="6575"/>
              </a:lnSpc>
            </a:pPr>
            <a:r>
              <a:rPr lang="en-US" sz="4696">
                <a:solidFill>
                  <a:srgbClr val="000000"/>
                </a:solidFill>
                <a:latin typeface="Tex Gyre Pagella Bold"/>
              </a:rPr>
              <a:t>  A comparison chart illustrating productivity levels </a:t>
            </a:r>
          </a:p>
          <a:p>
            <a:pPr algn="ctr">
              <a:lnSpc>
                <a:spcPts val="5220"/>
              </a:lnSpc>
            </a:pPr>
            <a:r>
              <a:rPr lang="en-US" sz="3728">
                <a:solidFill>
                  <a:srgbClr val="000000"/>
                </a:solidFill>
                <a:latin typeface="Tex Gyre Pagella Bold"/>
              </a:rPr>
              <a:t>D</a:t>
            </a:r>
            <a:r>
              <a:rPr lang="en-US" sz="3728">
                <a:solidFill>
                  <a:srgbClr val="000000"/>
                </a:solidFill>
                <a:latin typeface="Tex Gyre Pagella Bold"/>
              </a:rPr>
              <a:t>uring Ramadan VS Other months: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4C9B8"/>
        </a:solidFill>
      </p:bgPr>
    </p:bg>
    <p:spTree>
      <p:nvGrpSpPr>
        <p:cNvPr id="1" name=""/>
        <p:cNvGrpSpPr/>
        <p:nvPr/>
      </p:nvGrpSpPr>
      <p:grpSpPr>
        <a:xfrm>
          <a:off x="0" y="0"/>
          <a:ext cx="0" cy="0"/>
          <a:chOff x="0" y="0"/>
          <a:chExt cx="0" cy="0"/>
        </a:xfrm>
      </p:grpSpPr>
      <p:sp>
        <p:nvSpPr>
          <p:cNvPr name="TextBox 2" id="2"/>
          <p:cNvSpPr txBox="true"/>
          <p:nvPr/>
        </p:nvSpPr>
        <p:spPr>
          <a:xfrm rot="0">
            <a:off x="324575" y="2039534"/>
            <a:ext cx="17752150" cy="7956106"/>
          </a:xfrm>
          <a:prstGeom prst="rect">
            <a:avLst/>
          </a:prstGeom>
        </p:spPr>
        <p:txBody>
          <a:bodyPr anchor="t" rtlCol="false" tIns="0" lIns="0" bIns="0" rIns="0">
            <a:spAutoFit/>
          </a:bodyPr>
          <a:lstStyle/>
          <a:p>
            <a:pPr algn="just">
              <a:lnSpc>
                <a:spcPts val="5724"/>
              </a:lnSpc>
            </a:pPr>
          </a:p>
          <a:p>
            <a:pPr algn="just">
              <a:lnSpc>
                <a:spcPts val="5724"/>
              </a:lnSpc>
            </a:pPr>
            <a:r>
              <a:rPr lang="en-US" sz="4088">
                <a:solidFill>
                  <a:srgbClr val="000000"/>
                </a:solidFill>
                <a:latin typeface="Tex Gyre Pagella Bold"/>
              </a:rPr>
              <a:t>1. Fasting :   </a:t>
            </a:r>
            <a:r>
              <a:rPr lang="en-US" sz="4088">
                <a:solidFill>
                  <a:srgbClr val="000000"/>
                </a:solidFill>
                <a:latin typeface="Tex Gyre Pagella"/>
              </a:rPr>
              <a:t>How fasting affects energy levels and focus.</a:t>
            </a:r>
          </a:p>
          <a:p>
            <a:pPr algn="just">
              <a:lnSpc>
                <a:spcPts val="5724"/>
              </a:lnSpc>
            </a:pPr>
          </a:p>
          <a:p>
            <a:pPr algn="just">
              <a:lnSpc>
                <a:spcPts val="5724"/>
              </a:lnSpc>
            </a:pPr>
            <a:r>
              <a:rPr lang="en-US" sz="4088">
                <a:solidFill>
                  <a:srgbClr val="000000"/>
                </a:solidFill>
                <a:latin typeface="Tex Gyre Pagella Bold"/>
              </a:rPr>
              <a:t>2. Sleep Patterns :   </a:t>
            </a:r>
            <a:r>
              <a:rPr lang="en-US" sz="4088">
                <a:solidFill>
                  <a:srgbClr val="000000"/>
                </a:solidFill>
                <a:latin typeface="Tex Gyre Pagella"/>
              </a:rPr>
              <a:t>Changes in sleep schedules due to altered meal times.</a:t>
            </a:r>
          </a:p>
          <a:p>
            <a:pPr algn="just">
              <a:lnSpc>
                <a:spcPts val="5724"/>
              </a:lnSpc>
            </a:pPr>
          </a:p>
          <a:p>
            <a:pPr algn="just">
              <a:lnSpc>
                <a:spcPts val="5724"/>
              </a:lnSpc>
            </a:pPr>
            <a:r>
              <a:rPr lang="en-US" sz="4088">
                <a:solidFill>
                  <a:srgbClr val="000000"/>
                </a:solidFill>
                <a:latin typeface="Tex Gyre Pagella Bold"/>
              </a:rPr>
              <a:t>3. Routine Disruption :  </a:t>
            </a:r>
            <a:r>
              <a:rPr lang="en-US" sz="4088">
                <a:solidFill>
                  <a:srgbClr val="000000"/>
                </a:solidFill>
                <a:latin typeface="Tex Gyre Pagella"/>
              </a:rPr>
              <a:t>Adjustments to daily routine for prayer and meals.</a:t>
            </a:r>
          </a:p>
          <a:p>
            <a:pPr algn="just">
              <a:lnSpc>
                <a:spcPts val="5724"/>
              </a:lnSpc>
            </a:pPr>
          </a:p>
          <a:p>
            <a:pPr algn="just">
              <a:lnSpc>
                <a:spcPts val="5724"/>
              </a:lnSpc>
            </a:pPr>
            <a:r>
              <a:rPr lang="en-US" sz="4088">
                <a:solidFill>
                  <a:srgbClr val="000000"/>
                </a:solidFill>
                <a:latin typeface="Tex Gyre Pagella Bold"/>
              </a:rPr>
              <a:t>4. Mental Focus : </a:t>
            </a:r>
            <a:r>
              <a:rPr lang="en-US" sz="4088">
                <a:solidFill>
                  <a:srgbClr val="000000"/>
                </a:solidFill>
                <a:latin typeface="Tex Gyre Pagella"/>
              </a:rPr>
              <a:t>Effects of spiritual reflection and increased mindfulness.</a:t>
            </a:r>
          </a:p>
          <a:p>
            <a:pPr algn="just">
              <a:lnSpc>
                <a:spcPts val="5724"/>
              </a:lnSpc>
            </a:pPr>
          </a:p>
          <a:p>
            <a:pPr algn="just">
              <a:lnSpc>
                <a:spcPts val="5724"/>
              </a:lnSpc>
            </a:pPr>
            <a:r>
              <a:rPr lang="en-US" sz="4088">
                <a:solidFill>
                  <a:srgbClr val="000000"/>
                </a:solidFill>
                <a:latin typeface="Tex Gyre Pagella Bold"/>
              </a:rPr>
              <a:t>5. Time Management : </a:t>
            </a:r>
            <a:r>
              <a:rPr lang="en-US" sz="4088">
                <a:solidFill>
                  <a:srgbClr val="000000"/>
                </a:solidFill>
                <a:latin typeface="Tex Gyre Pagella"/>
              </a:rPr>
              <a:t>Prioritization of tasks around prayer times and fasting.</a:t>
            </a:r>
          </a:p>
        </p:txBody>
      </p:sp>
      <p:pic>
        <p:nvPicPr>
          <p:cNvPr name="Picture 3" id="3"/>
          <p:cNvPicPr>
            <a:picLocks noChangeAspect="true"/>
          </p:cNvPicPr>
          <p:nvPr/>
        </p:nvPicPr>
        <p:blipFill>
          <a:blip r:embed="rId2"/>
          <a:srcRect l="0" t="0" r="0" b="0"/>
          <a:stretch>
            <a:fillRect/>
          </a:stretch>
        </p:blipFill>
        <p:spPr>
          <a:xfrm flipH="false" flipV="false" rot="0">
            <a:off x="14790748" y="743890"/>
            <a:ext cx="2468552" cy="2468552"/>
          </a:xfrm>
          <a:prstGeom prst="rect">
            <a:avLst/>
          </a:prstGeom>
        </p:spPr>
      </p:pic>
      <p:sp>
        <p:nvSpPr>
          <p:cNvPr name="TextBox 4" id="4"/>
          <p:cNvSpPr txBox="true"/>
          <p:nvPr/>
        </p:nvSpPr>
        <p:spPr>
          <a:xfrm rot="0">
            <a:off x="324575" y="208325"/>
            <a:ext cx="14466173" cy="1923228"/>
          </a:xfrm>
          <a:prstGeom prst="rect">
            <a:avLst/>
          </a:prstGeom>
        </p:spPr>
        <p:txBody>
          <a:bodyPr anchor="t" rtlCol="false" tIns="0" lIns="0" bIns="0" rIns="0">
            <a:spAutoFit/>
          </a:bodyPr>
          <a:lstStyle/>
          <a:p>
            <a:pPr algn="ctr">
              <a:lnSpc>
                <a:spcPts val="7668"/>
              </a:lnSpc>
            </a:pPr>
            <a:r>
              <a:rPr lang="en-US" sz="5477">
                <a:solidFill>
                  <a:srgbClr val="000000"/>
                </a:solidFill>
                <a:latin typeface="Tex Gyre Pagella Bold"/>
              </a:rPr>
              <a:t>FACTORS INFLUNCING PRODUCTIVITY</a:t>
            </a:r>
          </a:p>
          <a:p>
            <a:pPr algn="ctr">
              <a:lnSpc>
                <a:spcPts val="7668"/>
              </a:lnSpc>
            </a:pPr>
            <a:r>
              <a:rPr lang="en-US" sz="5477">
                <a:solidFill>
                  <a:srgbClr val="000000"/>
                </a:solidFill>
                <a:latin typeface="Tex Gyre Pagella Bold"/>
              </a:rPr>
              <a:t> DURING RAMADAN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4C9B8"/>
        </a:solidFill>
      </p:bgPr>
    </p:bg>
    <p:spTree>
      <p:nvGrpSpPr>
        <p:cNvPr id="1" name=""/>
        <p:cNvGrpSpPr/>
        <p:nvPr/>
      </p:nvGrpSpPr>
      <p:grpSpPr>
        <a:xfrm>
          <a:off x="0" y="0"/>
          <a:ext cx="0" cy="0"/>
          <a:chOff x="0" y="0"/>
          <a:chExt cx="0" cy="0"/>
        </a:xfrm>
      </p:grpSpPr>
      <p:sp>
        <p:nvSpPr>
          <p:cNvPr name="TextBox 2" id="2"/>
          <p:cNvSpPr txBox="true"/>
          <p:nvPr/>
        </p:nvSpPr>
        <p:spPr>
          <a:xfrm rot="0">
            <a:off x="349247" y="5372356"/>
            <a:ext cx="8861566" cy="5396584"/>
          </a:xfrm>
          <a:prstGeom prst="rect">
            <a:avLst/>
          </a:prstGeom>
        </p:spPr>
        <p:txBody>
          <a:bodyPr anchor="t" rtlCol="false" tIns="0" lIns="0" bIns="0" rIns="0">
            <a:spAutoFit/>
          </a:bodyPr>
          <a:lstStyle/>
          <a:p>
            <a:pPr>
              <a:lnSpc>
                <a:spcPts val="4644"/>
              </a:lnSpc>
            </a:pPr>
          </a:p>
          <a:p>
            <a:pPr>
              <a:lnSpc>
                <a:spcPts val="4688"/>
              </a:lnSpc>
            </a:pPr>
          </a:p>
          <a:p>
            <a:pPr marL="723047" indent="-361524" lvl="1">
              <a:lnSpc>
                <a:spcPts val="4688"/>
              </a:lnSpc>
              <a:buFont typeface="Arial"/>
              <a:buChar char="•"/>
            </a:pPr>
            <a:r>
              <a:rPr lang="en-US" sz="3348">
                <a:solidFill>
                  <a:srgbClr val="000000"/>
                </a:solidFill>
                <a:latin typeface="Tex Gyre Pagella"/>
              </a:rPr>
              <a:t>Shift in operating hours and extended hours for iftar and suhoor  </a:t>
            </a:r>
          </a:p>
          <a:p>
            <a:pPr marL="723047" indent="-361524" lvl="1">
              <a:lnSpc>
                <a:spcPts val="4688"/>
              </a:lnSpc>
              <a:buFont typeface="Arial"/>
              <a:buChar char="•"/>
            </a:pPr>
            <a:r>
              <a:rPr lang="en-US" sz="3348">
                <a:solidFill>
                  <a:srgbClr val="000000"/>
                </a:solidFill>
                <a:latin typeface="Tex Gyre Pagella"/>
              </a:rPr>
              <a:t>Offering Ramadan special menu </a:t>
            </a:r>
          </a:p>
          <a:p>
            <a:pPr marL="723047" indent="-361524" lvl="1">
              <a:lnSpc>
                <a:spcPts val="4688"/>
              </a:lnSpc>
              <a:buFont typeface="Arial"/>
              <a:buChar char="•"/>
            </a:pPr>
            <a:r>
              <a:rPr lang="en-US" sz="3348">
                <a:solidFill>
                  <a:srgbClr val="000000"/>
                </a:solidFill>
                <a:latin typeface="Tex Gyre Pagella"/>
              </a:rPr>
              <a:t>Staffing and workload schedule changes  </a:t>
            </a:r>
          </a:p>
          <a:p>
            <a:pPr algn="l" marL="723047" indent="-361524" lvl="1">
              <a:lnSpc>
                <a:spcPts val="4688"/>
              </a:lnSpc>
              <a:buFont typeface="Arial"/>
              <a:buChar char="•"/>
            </a:pPr>
            <a:r>
              <a:rPr lang="en-US" sz="3348">
                <a:solidFill>
                  <a:srgbClr val="000000"/>
                </a:solidFill>
                <a:latin typeface="Tex Gyre Pagella"/>
              </a:rPr>
              <a:t> offer special deals or promotions to attract customers for group gatherings.</a:t>
            </a:r>
          </a:p>
          <a:p>
            <a:pPr algn="just">
              <a:lnSpc>
                <a:spcPts val="5570"/>
              </a:lnSpc>
            </a:pPr>
          </a:p>
        </p:txBody>
      </p:sp>
      <p:sp>
        <p:nvSpPr>
          <p:cNvPr name="TextBox 3" id="3"/>
          <p:cNvSpPr txBox="true"/>
          <p:nvPr/>
        </p:nvSpPr>
        <p:spPr>
          <a:xfrm rot="0">
            <a:off x="349247" y="2128966"/>
            <a:ext cx="8990491" cy="4234887"/>
          </a:xfrm>
          <a:prstGeom prst="rect">
            <a:avLst/>
          </a:prstGeom>
        </p:spPr>
        <p:txBody>
          <a:bodyPr anchor="t" rtlCol="false" tIns="0" lIns="0" bIns="0" rIns="0">
            <a:spAutoFit/>
          </a:bodyPr>
          <a:lstStyle/>
          <a:p>
            <a:pPr marL="712451" indent="-356226" lvl="1">
              <a:lnSpc>
                <a:spcPts val="4619"/>
              </a:lnSpc>
              <a:buFont typeface="Arial"/>
              <a:buChar char="•"/>
            </a:pPr>
            <a:r>
              <a:rPr lang="en-US" sz="3299">
                <a:solidFill>
                  <a:srgbClr val="000000"/>
                </a:solidFill>
                <a:latin typeface="Tex Gyre Pagella"/>
              </a:rPr>
              <a:t>Fatigue and reduced energy levels</a:t>
            </a:r>
          </a:p>
          <a:p>
            <a:pPr marL="712451" indent="-356226" lvl="1">
              <a:lnSpc>
                <a:spcPts val="4619"/>
              </a:lnSpc>
              <a:buFont typeface="Arial"/>
              <a:buChar char="•"/>
            </a:pPr>
            <a:r>
              <a:rPr lang="en-US" sz="3299">
                <a:solidFill>
                  <a:srgbClr val="000000"/>
                </a:solidFill>
                <a:latin typeface="Tex Gyre Pagella"/>
              </a:rPr>
              <a:t>Difficulty in concentration due to hunger and thirst </a:t>
            </a:r>
          </a:p>
          <a:p>
            <a:pPr marL="712451" indent="-356226" lvl="1">
              <a:lnSpc>
                <a:spcPts val="4619"/>
              </a:lnSpc>
              <a:buFont typeface="Arial"/>
              <a:buChar char="•"/>
            </a:pPr>
            <a:r>
              <a:rPr lang="en-US" sz="3299">
                <a:solidFill>
                  <a:srgbClr val="000000"/>
                </a:solidFill>
                <a:latin typeface="Tex Gyre Pagella"/>
              </a:rPr>
              <a:t>Time management challenges</a:t>
            </a:r>
          </a:p>
          <a:p>
            <a:pPr marL="712451" indent="-356226" lvl="1">
              <a:lnSpc>
                <a:spcPts val="4619"/>
              </a:lnSpc>
              <a:buFont typeface="Arial"/>
              <a:buChar char="•"/>
            </a:pPr>
            <a:r>
              <a:rPr lang="en-US" sz="3299">
                <a:solidFill>
                  <a:srgbClr val="000000"/>
                </a:solidFill>
                <a:latin typeface="Tex Gyre Pagella"/>
              </a:rPr>
              <a:t>Balancing academic commitments </a:t>
            </a:r>
          </a:p>
          <a:p>
            <a:pPr marL="712451" indent="-356226" lvl="1">
              <a:lnSpc>
                <a:spcPts val="4619"/>
              </a:lnSpc>
              <a:buFont typeface="Arial"/>
              <a:buChar char="•"/>
            </a:pPr>
            <a:r>
              <a:rPr lang="en-US" sz="3299">
                <a:solidFill>
                  <a:srgbClr val="000000"/>
                </a:solidFill>
                <a:latin typeface="Tex Gyre Pagella"/>
              </a:rPr>
              <a:t>Impact on extracurricular activities.</a:t>
            </a:r>
          </a:p>
          <a:p>
            <a:pPr algn="ctr">
              <a:lnSpc>
                <a:spcPts val="6422"/>
              </a:lnSpc>
              <a:spcBef>
                <a:spcPct val="0"/>
              </a:spcBef>
            </a:pPr>
          </a:p>
        </p:txBody>
      </p:sp>
      <p:sp>
        <p:nvSpPr>
          <p:cNvPr name="AutoShape 4" id="4"/>
          <p:cNvSpPr/>
          <p:nvPr/>
        </p:nvSpPr>
        <p:spPr>
          <a:xfrm>
            <a:off x="9320688" y="2092485"/>
            <a:ext cx="19050" cy="7760706"/>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17244848" y="5439031"/>
            <a:ext cx="1304243" cy="5144697"/>
          </a:xfrm>
          <a:custGeom>
            <a:avLst/>
            <a:gdLst/>
            <a:ahLst/>
            <a:cxnLst/>
            <a:rect r="r" b="b" t="t" l="l"/>
            <a:pathLst>
              <a:path h="5144697" w="1304243">
                <a:moveTo>
                  <a:pt x="0" y="0"/>
                </a:moveTo>
                <a:lnTo>
                  <a:pt x="1304243" y="0"/>
                </a:lnTo>
                <a:lnTo>
                  <a:pt x="1304243" y="5144696"/>
                </a:lnTo>
                <a:lnTo>
                  <a:pt x="0" y="5144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269152" y="1961743"/>
            <a:ext cx="9077187" cy="5377777"/>
          </a:xfrm>
          <a:prstGeom prst="rect">
            <a:avLst/>
          </a:prstGeom>
        </p:spPr>
        <p:txBody>
          <a:bodyPr anchor="t" rtlCol="false" tIns="0" lIns="0" bIns="0" rIns="0">
            <a:spAutoFit/>
          </a:bodyPr>
          <a:lstStyle/>
          <a:p>
            <a:pPr marL="738284" indent="-369142" lvl="1">
              <a:lnSpc>
                <a:spcPts val="4787"/>
              </a:lnSpc>
              <a:buFont typeface="Arial"/>
              <a:buChar char="•"/>
            </a:pPr>
            <a:r>
              <a:rPr lang="en-US" sz="3419">
                <a:solidFill>
                  <a:srgbClr val="000000"/>
                </a:solidFill>
                <a:latin typeface="Tex Gyre Pagella"/>
              </a:rPr>
              <a:t>Cooking and meal preparation for suhoor and iftar </a:t>
            </a:r>
          </a:p>
          <a:p>
            <a:pPr marL="738284" indent="-369142" lvl="1">
              <a:lnSpc>
                <a:spcPts val="4787"/>
              </a:lnSpc>
              <a:buFont typeface="Arial"/>
              <a:buChar char="•"/>
            </a:pPr>
            <a:r>
              <a:rPr lang="en-US" sz="3419">
                <a:solidFill>
                  <a:srgbClr val="000000"/>
                </a:solidFill>
                <a:latin typeface="Tex Gyre Pagella"/>
              </a:rPr>
              <a:t>Disrupted sleep patterns </a:t>
            </a:r>
          </a:p>
          <a:p>
            <a:pPr marL="738284" indent="-369142" lvl="1">
              <a:lnSpc>
                <a:spcPts val="4787"/>
              </a:lnSpc>
              <a:buFont typeface="Arial"/>
              <a:buChar char="•"/>
            </a:pPr>
            <a:r>
              <a:rPr lang="en-US" sz="3419">
                <a:solidFill>
                  <a:srgbClr val="000000"/>
                </a:solidFill>
                <a:latin typeface="Tex Gyre Pagella"/>
              </a:rPr>
              <a:t>Behavioral changes such as patience, generosity, and avoiding conflicts </a:t>
            </a:r>
          </a:p>
          <a:p>
            <a:pPr marL="738284" indent="-369142" lvl="1">
              <a:lnSpc>
                <a:spcPts val="4787"/>
              </a:lnSpc>
              <a:buFont typeface="Arial"/>
              <a:buChar char="•"/>
            </a:pPr>
            <a:r>
              <a:rPr lang="en-US" sz="3419">
                <a:solidFill>
                  <a:srgbClr val="000000"/>
                </a:solidFill>
                <a:latin typeface="Tex Gyre Pagella"/>
              </a:rPr>
              <a:t>P</a:t>
            </a:r>
            <a:r>
              <a:rPr lang="en-US" sz="3419">
                <a:solidFill>
                  <a:srgbClr val="000000"/>
                </a:solidFill>
                <a:latin typeface="Tex Gyre Pagella"/>
              </a:rPr>
              <a:t>rioritizing acts of charity and goodwill.</a:t>
            </a:r>
          </a:p>
          <a:p>
            <a:pPr marL="738284" indent="-369142" lvl="1">
              <a:lnSpc>
                <a:spcPts val="4787"/>
              </a:lnSpc>
              <a:buFont typeface="Arial"/>
              <a:buChar char="•"/>
            </a:pPr>
            <a:r>
              <a:rPr lang="en-US" sz="3419">
                <a:solidFill>
                  <a:srgbClr val="000000"/>
                </a:solidFill>
                <a:latin typeface="Tex Gyre Pagella"/>
              </a:rPr>
              <a:t>Managing time for reading the Qur'an, performing Taraweeh prayers. </a:t>
            </a:r>
          </a:p>
          <a:p>
            <a:pPr algn="ctr">
              <a:lnSpc>
                <a:spcPts val="4787"/>
              </a:lnSpc>
              <a:spcBef>
                <a:spcPct val="0"/>
              </a:spcBef>
            </a:pPr>
          </a:p>
        </p:txBody>
      </p:sp>
      <p:sp>
        <p:nvSpPr>
          <p:cNvPr name="Freeform 7" id="7"/>
          <p:cNvSpPr/>
          <p:nvPr/>
        </p:nvSpPr>
        <p:spPr>
          <a:xfrm flipH="false" flipV="false" rot="0">
            <a:off x="10384730" y="6736166"/>
            <a:ext cx="4407403" cy="4032774"/>
          </a:xfrm>
          <a:custGeom>
            <a:avLst/>
            <a:gdLst/>
            <a:ahLst/>
            <a:cxnLst/>
            <a:rect r="r" b="b" t="t" l="l"/>
            <a:pathLst>
              <a:path h="4032774" w="4407403">
                <a:moveTo>
                  <a:pt x="0" y="0"/>
                </a:moveTo>
                <a:lnTo>
                  <a:pt x="4407403" y="0"/>
                </a:lnTo>
                <a:lnTo>
                  <a:pt x="4407403" y="4032774"/>
                </a:lnTo>
                <a:lnTo>
                  <a:pt x="0" y="4032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4792133" y="6923945"/>
            <a:ext cx="3299754" cy="3536580"/>
          </a:xfrm>
          <a:custGeom>
            <a:avLst/>
            <a:gdLst/>
            <a:ahLst/>
            <a:cxnLst/>
            <a:rect r="r" b="b" t="t" l="l"/>
            <a:pathLst>
              <a:path h="3536580" w="3299754">
                <a:moveTo>
                  <a:pt x="3299754" y="0"/>
                </a:moveTo>
                <a:lnTo>
                  <a:pt x="0" y="0"/>
                </a:lnTo>
                <a:lnTo>
                  <a:pt x="0" y="3536580"/>
                </a:lnTo>
                <a:lnTo>
                  <a:pt x="3299754" y="3536580"/>
                </a:lnTo>
                <a:lnTo>
                  <a:pt x="3299754" y="0"/>
                </a:lnTo>
                <a:close/>
              </a:path>
            </a:pathLst>
          </a:custGeom>
          <a:blipFill>
            <a:blip r:embed="rId6"/>
            <a:stretch>
              <a:fillRect l="-2315" t="0" r="-2315" b="0"/>
            </a:stretch>
          </a:blipFill>
        </p:spPr>
      </p:sp>
      <p:sp>
        <p:nvSpPr>
          <p:cNvPr name="TextBox 9" id="9"/>
          <p:cNvSpPr txBox="true"/>
          <p:nvPr/>
        </p:nvSpPr>
        <p:spPr>
          <a:xfrm rot="0">
            <a:off x="2600624" y="5749767"/>
            <a:ext cx="4217560" cy="804178"/>
          </a:xfrm>
          <a:prstGeom prst="rect">
            <a:avLst/>
          </a:prstGeom>
        </p:spPr>
        <p:txBody>
          <a:bodyPr anchor="t" rtlCol="false" tIns="0" lIns="0" bIns="0" rIns="0">
            <a:spAutoFit/>
          </a:bodyPr>
          <a:lstStyle/>
          <a:p>
            <a:pPr algn="ctr">
              <a:lnSpc>
                <a:spcPts val="6543"/>
              </a:lnSpc>
              <a:spcBef>
                <a:spcPct val="0"/>
              </a:spcBef>
            </a:pPr>
            <a:r>
              <a:rPr lang="en-US" sz="4673">
                <a:solidFill>
                  <a:srgbClr val="5E17EB"/>
                </a:solidFill>
                <a:latin typeface="Canva Sans Bold"/>
                <a:ea typeface="Canva Sans Bold"/>
              </a:rPr>
              <a:t>RES﻿TRAUNTS:</a:t>
            </a:r>
            <a:r>
              <a:rPr lang="en-US" sz="4673">
                <a:solidFill>
                  <a:srgbClr val="5E17EB"/>
                </a:solidFill>
                <a:latin typeface="Canva Sans Bold"/>
              </a:rPr>
              <a:t> </a:t>
            </a:r>
          </a:p>
        </p:txBody>
      </p:sp>
      <p:sp>
        <p:nvSpPr>
          <p:cNvPr name="TextBox 10" id="10"/>
          <p:cNvSpPr txBox="true"/>
          <p:nvPr/>
        </p:nvSpPr>
        <p:spPr>
          <a:xfrm rot="0">
            <a:off x="-2424253" y="96270"/>
            <a:ext cx="22076717" cy="932430"/>
          </a:xfrm>
          <a:prstGeom prst="rect">
            <a:avLst/>
          </a:prstGeom>
        </p:spPr>
        <p:txBody>
          <a:bodyPr anchor="t" rtlCol="false" tIns="0" lIns="0" bIns="0" rIns="0">
            <a:spAutoFit/>
          </a:bodyPr>
          <a:lstStyle/>
          <a:p>
            <a:pPr algn="ctr">
              <a:lnSpc>
                <a:spcPts val="7733"/>
              </a:lnSpc>
            </a:pPr>
            <a:r>
              <a:rPr lang="en-US" sz="5524">
                <a:solidFill>
                  <a:srgbClr val="000000"/>
                </a:solidFill>
                <a:latin typeface="Canva Sans Bold"/>
              </a:rPr>
              <a:t>  PERSONAL OBSERVATIONS AND EXPERIENCES </a:t>
            </a:r>
          </a:p>
        </p:txBody>
      </p:sp>
      <p:sp>
        <p:nvSpPr>
          <p:cNvPr name="TextBox 11" id="11"/>
          <p:cNvSpPr txBox="true"/>
          <p:nvPr/>
        </p:nvSpPr>
        <p:spPr>
          <a:xfrm rot="0">
            <a:off x="2921012" y="1282777"/>
            <a:ext cx="3395881" cy="809708"/>
          </a:xfrm>
          <a:prstGeom prst="rect">
            <a:avLst/>
          </a:prstGeom>
        </p:spPr>
        <p:txBody>
          <a:bodyPr anchor="t" rtlCol="false" tIns="0" lIns="0" bIns="0" rIns="0">
            <a:spAutoFit/>
          </a:bodyPr>
          <a:lstStyle/>
          <a:p>
            <a:pPr algn="ctr">
              <a:lnSpc>
                <a:spcPts val="6682"/>
              </a:lnSpc>
              <a:spcBef>
                <a:spcPct val="0"/>
              </a:spcBef>
            </a:pPr>
            <a:r>
              <a:rPr lang="en-US" sz="4772">
                <a:solidFill>
                  <a:srgbClr val="5E17EB"/>
                </a:solidFill>
                <a:latin typeface="Canva Sans Bold"/>
              </a:rPr>
              <a:t>STUDENTS:</a:t>
            </a:r>
          </a:p>
        </p:txBody>
      </p:sp>
      <p:sp>
        <p:nvSpPr>
          <p:cNvPr name="TextBox 12" id="12"/>
          <p:cNvSpPr txBox="true"/>
          <p:nvPr/>
        </p:nvSpPr>
        <p:spPr>
          <a:xfrm rot="0">
            <a:off x="11631812" y="1211593"/>
            <a:ext cx="4351869" cy="816825"/>
          </a:xfrm>
          <a:prstGeom prst="rect">
            <a:avLst/>
          </a:prstGeom>
        </p:spPr>
        <p:txBody>
          <a:bodyPr anchor="t" rtlCol="false" tIns="0" lIns="0" bIns="0" rIns="0">
            <a:spAutoFit/>
          </a:bodyPr>
          <a:lstStyle/>
          <a:p>
            <a:pPr algn="ctr">
              <a:lnSpc>
                <a:spcPts val="6659"/>
              </a:lnSpc>
              <a:spcBef>
                <a:spcPct val="0"/>
              </a:spcBef>
            </a:pPr>
            <a:r>
              <a:rPr lang="en-US" sz="4757">
                <a:solidFill>
                  <a:srgbClr val="5E17EB"/>
                </a:solidFill>
                <a:latin typeface="Canva Sans Bold"/>
              </a:rPr>
              <a:t>HOUSEHOLD :</a:t>
            </a:r>
            <a:r>
              <a:rPr lang="en-US" sz="4757">
                <a:solidFill>
                  <a:srgbClr val="5E17EB"/>
                </a:solidFill>
                <a:latin typeface="Canva Sans Bold"/>
              </a:rPr>
              <a:t> </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D4C9B8"/>
        </a:solidFill>
      </p:bgPr>
    </p:bg>
    <p:spTree>
      <p:nvGrpSpPr>
        <p:cNvPr id="1" name=""/>
        <p:cNvGrpSpPr/>
        <p:nvPr/>
      </p:nvGrpSpPr>
      <p:grpSpPr>
        <a:xfrm>
          <a:off x="0" y="0"/>
          <a:ext cx="0" cy="0"/>
          <a:chOff x="0" y="0"/>
          <a:chExt cx="0" cy="0"/>
        </a:xfrm>
      </p:grpSpPr>
      <p:sp>
        <p:nvSpPr>
          <p:cNvPr name="TextBox 2" id="2"/>
          <p:cNvSpPr txBox="true"/>
          <p:nvPr/>
        </p:nvSpPr>
        <p:spPr>
          <a:xfrm rot="0">
            <a:off x="6386896" y="706496"/>
            <a:ext cx="11699323" cy="4011345"/>
          </a:xfrm>
          <a:prstGeom prst="rect">
            <a:avLst/>
          </a:prstGeom>
        </p:spPr>
        <p:txBody>
          <a:bodyPr anchor="t" rtlCol="false" tIns="0" lIns="0" bIns="0" rIns="0">
            <a:spAutoFit/>
          </a:bodyPr>
          <a:lstStyle/>
          <a:p>
            <a:pPr>
              <a:lnSpc>
                <a:spcPts val="4512"/>
              </a:lnSpc>
              <a:spcBef>
                <a:spcPct val="0"/>
              </a:spcBef>
            </a:pPr>
            <a:r>
              <a:rPr lang="en-US" sz="3223">
                <a:solidFill>
                  <a:srgbClr val="000000"/>
                </a:solidFill>
                <a:latin typeface="Tex Gyre Pagella"/>
              </a:rPr>
              <a:t>Ramadan makes us more or less productive depends on how individuals adapt to fasting and integrate religious observances into their daily lives. With proper planning, self-care, and support from employers or academic institutions, individuals can strive to maintain or even enhance their productivity during this sacred month.</a:t>
            </a:r>
          </a:p>
          <a:p>
            <a:pPr>
              <a:lnSpc>
                <a:spcPts val="4792"/>
              </a:lnSpc>
              <a:spcBef>
                <a:spcPct val="0"/>
              </a:spcBef>
            </a:pPr>
          </a:p>
        </p:txBody>
      </p:sp>
      <p:sp>
        <p:nvSpPr>
          <p:cNvPr name="TextBox 3" id="3"/>
          <p:cNvSpPr txBox="true"/>
          <p:nvPr/>
        </p:nvSpPr>
        <p:spPr>
          <a:xfrm rot="0">
            <a:off x="417876" y="3896375"/>
            <a:ext cx="8726124" cy="7147162"/>
          </a:xfrm>
          <a:prstGeom prst="rect">
            <a:avLst/>
          </a:prstGeom>
        </p:spPr>
        <p:txBody>
          <a:bodyPr anchor="t" rtlCol="false" tIns="0" lIns="0" bIns="0" rIns="0">
            <a:spAutoFit/>
          </a:bodyPr>
          <a:lstStyle/>
          <a:p>
            <a:pPr algn="r">
              <a:lnSpc>
                <a:spcPts val="6341"/>
              </a:lnSpc>
              <a:spcBef>
                <a:spcPct val="0"/>
              </a:spcBef>
            </a:pPr>
            <a:r>
              <a:rPr lang="en-US" sz="4529">
                <a:solidFill>
                  <a:srgbClr val="000000"/>
                </a:solidFill>
                <a:latin typeface="Tex Gyre Pagella Bold"/>
              </a:rPr>
              <a:t>      </a:t>
            </a:r>
          </a:p>
          <a:p>
            <a:pPr>
              <a:lnSpc>
                <a:spcPts val="1881"/>
              </a:lnSpc>
              <a:spcBef>
                <a:spcPct val="0"/>
              </a:spcBef>
            </a:pPr>
          </a:p>
          <a:p>
            <a:pPr>
              <a:lnSpc>
                <a:spcPts val="5400"/>
              </a:lnSpc>
              <a:spcBef>
                <a:spcPct val="0"/>
              </a:spcBef>
            </a:pPr>
            <a:r>
              <a:rPr lang="en-US" sz="3857" u="sng">
                <a:solidFill>
                  <a:srgbClr val="000000"/>
                </a:solidFill>
                <a:latin typeface="Tex Gyre Pagella Bold"/>
              </a:rPr>
              <a:t>Changes in productivity:</a:t>
            </a:r>
          </a:p>
          <a:p>
            <a:pPr>
              <a:lnSpc>
                <a:spcPts val="4521"/>
              </a:lnSpc>
              <a:spcBef>
                <a:spcPct val="0"/>
              </a:spcBef>
            </a:pPr>
            <a:r>
              <a:rPr lang="en-US" sz="3229">
                <a:solidFill>
                  <a:srgbClr val="000000"/>
                </a:solidFill>
                <a:latin typeface="Tex Gyre Pagella Bold"/>
              </a:rPr>
              <a:t>•</a:t>
            </a:r>
            <a:r>
              <a:rPr lang="en-US" sz="3229">
                <a:solidFill>
                  <a:srgbClr val="000000"/>
                </a:solidFill>
                <a:latin typeface="Tex Gyre Pagella"/>
              </a:rPr>
              <a:t>Productivity varies on changes in routine due to fasting.</a:t>
            </a:r>
          </a:p>
          <a:p>
            <a:pPr>
              <a:lnSpc>
                <a:spcPts val="4521"/>
              </a:lnSpc>
              <a:spcBef>
                <a:spcPct val="0"/>
              </a:spcBef>
            </a:pPr>
            <a:r>
              <a:rPr lang="en-US" sz="3229">
                <a:solidFill>
                  <a:srgbClr val="000000"/>
                </a:solidFill>
                <a:latin typeface="Tex Gyre Pagella"/>
              </a:rPr>
              <a:t>•An individual might feel less focused due to the daytime fasting,specially the students.</a:t>
            </a:r>
          </a:p>
          <a:p>
            <a:pPr>
              <a:lnSpc>
                <a:spcPts val="4521"/>
              </a:lnSpc>
              <a:spcBef>
                <a:spcPct val="0"/>
              </a:spcBef>
            </a:pPr>
            <a:r>
              <a:rPr lang="en-US" sz="3229">
                <a:solidFill>
                  <a:srgbClr val="000000"/>
                </a:solidFill>
                <a:latin typeface="Tex Gyre Pagella"/>
              </a:rPr>
              <a:t>•Taking enough rest and sleeping during the night time properly is necessary for everyone.</a:t>
            </a:r>
          </a:p>
          <a:p>
            <a:pPr>
              <a:lnSpc>
                <a:spcPts val="4521"/>
              </a:lnSpc>
              <a:spcBef>
                <a:spcPct val="0"/>
              </a:spcBef>
            </a:pPr>
            <a:r>
              <a:rPr lang="en-US" sz="3229">
                <a:solidFill>
                  <a:srgbClr val="000000"/>
                </a:solidFill>
                <a:latin typeface="Tex Gyre Pagella"/>
              </a:rPr>
              <a:t>• Time management changes which might cause one feel more pressurized and stressed.</a:t>
            </a:r>
          </a:p>
          <a:p>
            <a:pPr>
              <a:lnSpc>
                <a:spcPts val="3771"/>
              </a:lnSpc>
              <a:spcBef>
                <a:spcPct val="0"/>
              </a:spcBef>
            </a:pPr>
          </a:p>
          <a:p>
            <a:pPr>
              <a:lnSpc>
                <a:spcPts val="2732"/>
              </a:lnSpc>
              <a:spcBef>
                <a:spcPct val="0"/>
              </a:spcBef>
            </a:pPr>
          </a:p>
        </p:txBody>
      </p:sp>
      <p:grpSp>
        <p:nvGrpSpPr>
          <p:cNvPr name="Group 4" id="4"/>
          <p:cNvGrpSpPr/>
          <p:nvPr/>
        </p:nvGrpSpPr>
        <p:grpSpPr>
          <a:xfrm rot="0">
            <a:off x="-4223335" y="330007"/>
            <a:ext cx="11213930" cy="4387834"/>
            <a:chOff x="0" y="0"/>
            <a:chExt cx="14951907" cy="5850445"/>
          </a:xfrm>
        </p:grpSpPr>
        <p:sp>
          <p:nvSpPr>
            <p:cNvPr name="TextBox 5" id="5"/>
            <p:cNvSpPr txBox="true"/>
            <p:nvPr/>
          </p:nvSpPr>
          <p:spPr>
            <a:xfrm rot="0">
              <a:off x="0" y="-2599493"/>
              <a:ext cx="5060535" cy="288183"/>
            </a:xfrm>
            <a:prstGeom prst="rect">
              <a:avLst/>
            </a:prstGeom>
          </p:spPr>
          <p:txBody>
            <a:bodyPr anchor="t" rtlCol="false" tIns="0" lIns="0" bIns="0" rIns="0">
              <a:spAutoFit/>
            </a:bodyPr>
            <a:lstStyle/>
            <a:p>
              <a:pPr algn="r">
                <a:lnSpc>
                  <a:spcPts val="1667"/>
                </a:lnSpc>
              </a:pPr>
            </a:p>
          </p:txBody>
        </p:sp>
        <p:sp>
          <p:nvSpPr>
            <p:cNvPr name="TextBox 6" id="6"/>
            <p:cNvSpPr txBox="true"/>
            <p:nvPr/>
          </p:nvSpPr>
          <p:spPr>
            <a:xfrm rot="0">
              <a:off x="6165248" y="123825"/>
              <a:ext cx="8786659" cy="5726620"/>
            </a:xfrm>
            <a:prstGeom prst="rect">
              <a:avLst/>
            </a:prstGeom>
          </p:spPr>
          <p:txBody>
            <a:bodyPr anchor="t" rtlCol="false" tIns="0" lIns="0" bIns="0" rIns="0">
              <a:spAutoFit/>
            </a:bodyPr>
            <a:lstStyle/>
            <a:p>
              <a:pPr>
                <a:lnSpc>
                  <a:spcPts val="8323"/>
                </a:lnSpc>
              </a:pPr>
              <a:r>
                <a:rPr lang="en-US" sz="8081" spc="1301">
                  <a:solidFill>
                    <a:srgbClr val="5E17EB"/>
                  </a:solidFill>
                  <a:latin typeface="League Gothic Bold"/>
                </a:rPr>
                <a:t>MORE</a:t>
              </a:r>
            </a:p>
            <a:p>
              <a:pPr>
                <a:lnSpc>
                  <a:spcPts val="8323"/>
                </a:lnSpc>
              </a:pPr>
              <a:r>
                <a:rPr lang="en-US" sz="8081" spc="1301">
                  <a:solidFill>
                    <a:srgbClr val="5E17EB"/>
                  </a:solidFill>
                  <a:latin typeface="League Gothic Bold"/>
                </a:rPr>
                <a:t>OR </a:t>
              </a:r>
            </a:p>
            <a:p>
              <a:pPr algn="l">
                <a:lnSpc>
                  <a:spcPts val="8323"/>
                </a:lnSpc>
              </a:pPr>
              <a:r>
                <a:rPr lang="en-US" sz="8081" spc="1301">
                  <a:solidFill>
                    <a:srgbClr val="5E17EB"/>
                  </a:solidFill>
                  <a:latin typeface="League Gothic Bold"/>
                </a:rPr>
                <a:t>LESS PRODUCTIVE? </a:t>
              </a:r>
            </a:p>
          </p:txBody>
        </p:sp>
      </p:grpSp>
      <p:sp>
        <p:nvSpPr>
          <p:cNvPr name="TextBox 7" id="7"/>
          <p:cNvSpPr txBox="true"/>
          <p:nvPr/>
        </p:nvSpPr>
        <p:spPr>
          <a:xfrm rot="0">
            <a:off x="9942290" y="5076825"/>
            <a:ext cx="7973242" cy="5564482"/>
          </a:xfrm>
          <a:prstGeom prst="rect">
            <a:avLst/>
          </a:prstGeom>
        </p:spPr>
        <p:txBody>
          <a:bodyPr anchor="t" rtlCol="false" tIns="0" lIns="0" bIns="0" rIns="0">
            <a:spAutoFit/>
          </a:bodyPr>
          <a:lstStyle/>
          <a:p>
            <a:pPr algn="just" marL="0" indent="0" lvl="0">
              <a:lnSpc>
                <a:spcPts val="4831"/>
              </a:lnSpc>
              <a:spcBef>
                <a:spcPct val="0"/>
              </a:spcBef>
            </a:pPr>
            <a:r>
              <a:rPr lang="en-US" sz="3450" strike="noStrike" u="sng">
                <a:solidFill>
                  <a:srgbClr val="000000"/>
                </a:solidFill>
                <a:latin typeface="Tex Gyre Pagella Bold"/>
              </a:rPr>
              <a:t>Factors for more productivity:</a:t>
            </a:r>
          </a:p>
          <a:p>
            <a:pPr algn="just" marL="0" indent="0" lvl="0">
              <a:lnSpc>
                <a:spcPts val="4411"/>
              </a:lnSpc>
              <a:spcBef>
                <a:spcPct val="0"/>
              </a:spcBef>
            </a:pPr>
            <a:r>
              <a:rPr lang="en-US" sz="3150" strike="noStrike">
                <a:solidFill>
                  <a:srgbClr val="000000"/>
                </a:solidFill>
                <a:latin typeface="Tex Gyre Pagella"/>
              </a:rPr>
              <a:t>•Job workers and students must take enough rests and proper sleep.</a:t>
            </a:r>
          </a:p>
          <a:p>
            <a:pPr algn="just" marL="0" indent="0" lvl="0">
              <a:lnSpc>
                <a:spcPts val="4411"/>
              </a:lnSpc>
              <a:spcBef>
                <a:spcPct val="0"/>
              </a:spcBef>
            </a:pPr>
            <a:r>
              <a:rPr lang="en-US" sz="3150" strike="noStrike">
                <a:solidFill>
                  <a:srgbClr val="000000"/>
                </a:solidFill>
                <a:latin typeface="Tex Gyre Pagella"/>
              </a:rPr>
              <a:t>•Eating nutritious food which will provide more energy at daytime.</a:t>
            </a:r>
          </a:p>
          <a:p>
            <a:pPr algn="just" marL="0" indent="0" lvl="0">
              <a:lnSpc>
                <a:spcPts val="4411"/>
              </a:lnSpc>
              <a:spcBef>
                <a:spcPct val="0"/>
              </a:spcBef>
            </a:pPr>
            <a:r>
              <a:rPr lang="en-US" sz="3150" strike="noStrike">
                <a:solidFill>
                  <a:srgbClr val="000000"/>
                </a:solidFill>
                <a:latin typeface="Tex Gyre Pagella"/>
              </a:rPr>
              <a:t>• Taking short breaks in middle of works.</a:t>
            </a:r>
          </a:p>
          <a:p>
            <a:pPr algn="just" marL="0" indent="0" lvl="0">
              <a:lnSpc>
                <a:spcPts val="4411"/>
              </a:lnSpc>
              <a:spcBef>
                <a:spcPct val="0"/>
              </a:spcBef>
            </a:pPr>
            <a:r>
              <a:rPr lang="en-US" sz="3150" strike="noStrike">
                <a:solidFill>
                  <a:srgbClr val="000000"/>
                </a:solidFill>
                <a:latin typeface="Tex Gyre Pagella"/>
              </a:rPr>
              <a:t>•Students must learn to use the time efficiently.</a:t>
            </a:r>
          </a:p>
          <a:p>
            <a:pPr algn="just" marL="0" indent="0" lvl="0">
              <a:lnSpc>
                <a:spcPts val="4411"/>
              </a:lnSpc>
              <a:spcBef>
                <a:spcPct val="0"/>
              </a:spcBef>
            </a:pPr>
            <a:r>
              <a:rPr lang="en-US" sz="3150" strike="noStrike">
                <a:solidFill>
                  <a:srgbClr val="000000"/>
                </a:solidFill>
                <a:latin typeface="Tex Gyre Pagella"/>
              </a:rPr>
              <a:t>•Do the works schedule wise.</a:t>
            </a:r>
          </a:p>
          <a:p>
            <a:pPr algn="just" marL="0" indent="0" lvl="0">
              <a:lnSpc>
                <a:spcPts val="4411"/>
              </a:lnSpc>
              <a:spcBef>
                <a:spcPct val="0"/>
              </a:spcBef>
            </a:pPr>
          </a:p>
        </p:txBody>
      </p:sp>
      <p:sp>
        <p:nvSpPr>
          <p:cNvPr name="TextBox 8" id="8"/>
          <p:cNvSpPr txBox="true"/>
          <p:nvPr/>
        </p:nvSpPr>
        <p:spPr>
          <a:xfrm rot="0">
            <a:off x="7240082" y="4193057"/>
            <a:ext cx="4440378" cy="944792"/>
          </a:xfrm>
          <a:prstGeom prst="rect">
            <a:avLst/>
          </a:prstGeom>
        </p:spPr>
        <p:txBody>
          <a:bodyPr anchor="t" rtlCol="false" tIns="0" lIns="0" bIns="0" rIns="0">
            <a:spAutoFit/>
          </a:bodyPr>
          <a:lstStyle/>
          <a:p>
            <a:pPr algn="ctr">
              <a:lnSpc>
                <a:spcPts val="7774"/>
              </a:lnSpc>
            </a:pPr>
            <a:r>
              <a:rPr lang="en-US" sz="5553">
                <a:solidFill>
                  <a:srgbClr val="000000"/>
                </a:solidFill>
                <a:latin typeface="Tex Gyre Termes Bold"/>
              </a:rPr>
              <a:t>DISCUSSION</a:t>
            </a:r>
          </a:p>
        </p:txBody>
      </p:sp>
      <p:sp>
        <p:nvSpPr>
          <p:cNvPr name="AutoShape 9" id="9"/>
          <p:cNvSpPr/>
          <p:nvPr/>
        </p:nvSpPr>
        <p:spPr>
          <a:xfrm flipH="true">
            <a:off x="9542240" y="5675393"/>
            <a:ext cx="0" cy="7165815"/>
          </a:xfrm>
          <a:prstGeom prst="line">
            <a:avLst/>
          </a:prstGeom>
          <a:ln cap="flat" w="38100">
            <a:solidFill>
              <a:srgbClr val="000000"/>
            </a:solidFill>
            <a:prstDash val="solid"/>
            <a:headEnd type="none" len="sm" w="sm"/>
            <a:tailEnd type="none" len="sm" w="sm"/>
          </a:ln>
        </p:spPr>
      </p:sp>
      <p:sp>
        <p:nvSpPr>
          <p:cNvPr name="TextBox 10" id="10"/>
          <p:cNvSpPr txBox="true"/>
          <p:nvPr/>
        </p:nvSpPr>
        <p:spPr>
          <a:xfrm rot="0">
            <a:off x="7974073" y="-114300"/>
            <a:ext cx="7412774" cy="1004277"/>
          </a:xfrm>
          <a:prstGeom prst="rect">
            <a:avLst/>
          </a:prstGeom>
        </p:spPr>
        <p:txBody>
          <a:bodyPr anchor="t" rtlCol="false" tIns="0" lIns="0" bIns="0" rIns="0">
            <a:spAutoFit/>
          </a:bodyPr>
          <a:lstStyle/>
          <a:p>
            <a:pPr algn="ctr">
              <a:lnSpc>
                <a:spcPts val="8160"/>
              </a:lnSpc>
            </a:pPr>
            <a:r>
              <a:rPr lang="en-US" sz="5829">
                <a:solidFill>
                  <a:srgbClr val="000000"/>
                </a:solidFill>
                <a:latin typeface="Tex Gyre Pagella Bold"/>
              </a:rPr>
              <a:t>RESULTS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4C9B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871757" y="4850299"/>
            <a:ext cx="6649494" cy="6250525"/>
          </a:xfrm>
          <a:prstGeom prst="rect">
            <a:avLst/>
          </a:prstGeom>
        </p:spPr>
      </p:pic>
      <p:sp>
        <p:nvSpPr>
          <p:cNvPr name="TextBox 3" id="3"/>
          <p:cNvSpPr txBox="true"/>
          <p:nvPr/>
        </p:nvSpPr>
        <p:spPr>
          <a:xfrm rot="0">
            <a:off x="559872" y="663920"/>
            <a:ext cx="17728128" cy="5877949"/>
          </a:xfrm>
          <a:prstGeom prst="rect">
            <a:avLst/>
          </a:prstGeom>
        </p:spPr>
        <p:txBody>
          <a:bodyPr anchor="t" rtlCol="false" tIns="0" lIns="0" bIns="0" rIns="0">
            <a:spAutoFit/>
          </a:bodyPr>
          <a:lstStyle/>
          <a:p>
            <a:pPr algn="ctr">
              <a:lnSpc>
                <a:spcPts val="8138"/>
              </a:lnSpc>
              <a:spcBef>
                <a:spcPct val="0"/>
              </a:spcBef>
            </a:pPr>
            <a:r>
              <a:rPr lang="en-US" sz="5813">
                <a:solidFill>
                  <a:srgbClr val="000000"/>
                </a:solidFill>
                <a:latin typeface="Tex Gyre Pagella Bold"/>
              </a:rPr>
              <a:t>CONCLUSION</a:t>
            </a:r>
          </a:p>
          <a:p>
            <a:pPr>
              <a:lnSpc>
                <a:spcPts val="6448"/>
              </a:lnSpc>
              <a:spcBef>
                <a:spcPct val="0"/>
              </a:spcBef>
            </a:pPr>
          </a:p>
          <a:p>
            <a:pPr>
              <a:lnSpc>
                <a:spcPts val="6448"/>
              </a:lnSpc>
              <a:spcBef>
                <a:spcPct val="0"/>
              </a:spcBef>
            </a:pPr>
            <a:r>
              <a:rPr lang="en-US" sz="4606">
                <a:solidFill>
                  <a:srgbClr val="000000"/>
                </a:solidFill>
                <a:latin typeface="Tex Gyre Pagella"/>
              </a:rPr>
              <a:t>Ramadan serves as a powerful reminder of the importance of self-awareness, discipline, and intentionality in all aspects of our lives. As we continue on our journey through this blessed month, let us strive to optimize our productivity, maximize our blessings, and draw closer to our creator.</a:t>
            </a:r>
          </a:p>
        </p:txBody>
      </p:sp>
      <p:sp>
        <p:nvSpPr>
          <p:cNvPr name="Freeform 4" id="4"/>
          <p:cNvSpPr/>
          <p:nvPr/>
        </p:nvSpPr>
        <p:spPr>
          <a:xfrm flipH="false" flipV="false" rot="0">
            <a:off x="0" y="6829935"/>
            <a:ext cx="3209544" cy="4114800"/>
          </a:xfrm>
          <a:custGeom>
            <a:avLst/>
            <a:gdLst/>
            <a:ahLst/>
            <a:cxnLst/>
            <a:rect r="r" b="b" t="t" l="l"/>
            <a:pathLst>
              <a:path h="4114800" w="3209544">
                <a:moveTo>
                  <a:pt x="0" y="0"/>
                </a:moveTo>
                <a:lnTo>
                  <a:pt x="3209544" y="0"/>
                </a:lnTo>
                <a:lnTo>
                  <a:pt x="320954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DAGB18vNqBE</dc:identifier>
  <dcterms:modified xsi:type="dcterms:W3CDTF">2011-08-01T06:04:30Z</dcterms:modified>
  <cp:revision>1</cp:revision>
  <dc:title>Think about your own daily routine. Do you become more productive or less productive during the month of ramadan? Try to understand your own behavior.</dc:title>
</cp:coreProperties>
</file>